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75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618" autoAdjust="0"/>
    <p:restoredTop sz="94660"/>
  </p:normalViewPr>
  <p:slideViewPr>
    <p:cSldViewPr>
      <p:cViewPr>
        <p:scale>
          <a:sx n="45" d="100"/>
          <a:sy n="45" d="100"/>
        </p:scale>
        <p:origin x="-1786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5124C-8398-4412-B22D-BC1BDD58F9CA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DDD0-D6C3-41D3-BB09-7B67BC81A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DDD0-D6C3-41D3-BB09-7B67BC81A3A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458200" cy="1371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ARRDEKTA INSTITUTE OF TECHNOLOGY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3200400"/>
            <a:ext cx="3810000" cy="3352800"/>
          </a:xfrm>
        </p:spPr>
        <p:txBody>
          <a:bodyPr/>
          <a:lstStyle/>
          <a:p>
            <a:pPr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♦ GUIDED BY</a:t>
            </a:r>
          </a:p>
          <a:p>
            <a:pPr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♦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D.R.PATE</a:t>
            </a:r>
          </a:p>
          <a:p>
            <a:pPr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Asst.prof in electrical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Department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Content Placeholder 6" descr="AArdekta Log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05600" y="0"/>
            <a:ext cx="2438400" cy="1524000"/>
          </a:xfrm>
        </p:spPr>
      </p:pic>
      <p:pic>
        <p:nvPicPr>
          <p:cNvPr id="7173" name="Picture 5" descr="C:\Users\YUVRAJSINH\Desktop\Gujarat_Technological_University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5029200" y="3276600"/>
            <a:ext cx="365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PREPARED </a:t>
            </a:r>
            <a:r>
              <a:rPr lang="en-US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RATHOD VISHANU.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(130930109028)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SONI  JAY.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(130930109036)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UPADHYAY MOHIT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(130930109039)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YADHV MUNESH                         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(130930109040)      </a:t>
            </a:r>
            <a:endParaRPr lang="en-US" sz="2000" kern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>
                <a:solidFill>
                  <a:schemeClr val="tx1"/>
                </a:solidFill>
              </a:rPr>
              <a:t>Star- Star </a:t>
            </a:r>
            <a:r>
              <a:rPr lang="en-US" sz="3600" b="1" dirty="0" smtClean="0">
                <a:solidFill>
                  <a:schemeClr val="tx1"/>
                </a:solidFill>
              </a:rPr>
              <a:t>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" y="1143000"/>
            <a:ext cx="8077200" cy="448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pPr>
              <a:lnSpc>
                <a:spcPct val="90000"/>
              </a:lnSpc>
            </a:pPr>
            <a:endParaRPr lang="en-US" sz="9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1.If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load on the secondary side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unbalanced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then the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shifting  of neutral point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possible</a:t>
            </a: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2.The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third harmonic present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 the alternator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voltage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may appear on the secondary side. This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causes distortion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secondary phase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voltages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Magnetizing current of transformer has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harmonic</a:t>
            </a:r>
            <a:r>
              <a:rPr lang="en-US" sz="28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component</a:t>
            </a:r>
          </a:p>
        </p:txBody>
      </p:sp>
    </p:spTree>
    <p:extLst>
      <p:ext uri="{BB962C8B-B14F-4D97-AF65-F5344CB8AC3E}">
        <p14:creationId xmlns="" xmlns:p14="http://schemas.microsoft.com/office/powerpoint/2010/main" val="30077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 smtClean="0">
                <a:solidFill>
                  <a:schemeClr val="tx1"/>
                </a:solidFill>
              </a:rPr>
              <a:t>Delta - Delta 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3217" y="5105400"/>
            <a:ext cx="80772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connection is used for moderate voltages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92" y="1295400"/>
            <a:ext cx="8180108" cy="37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047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 smtClean="0">
                <a:solidFill>
                  <a:schemeClr val="tx1"/>
                </a:solidFill>
              </a:rPr>
              <a:t>Delta - Delta 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" y="1424566"/>
            <a:ext cx="807720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 algn="just">
              <a:lnSpc>
                <a:spcPct val="90000"/>
              </a:lnSpc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System voltages are more stable in relation to 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unbalanced load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If one t/f is failed it may be used for low power 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level i.e. V-V connection 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No distortion of flux i.e. 3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harmonic current not 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flowing to the line wire</a:t>
            </a:r>
            <a:endParaRPr lang="en-US" sz="2800" b="1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04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 smtClean="0">
                <a:solidFill>
                  <a:schemeClr val="tx1"/>
                </a:solidFill>
              </a:rPr>
              <a:t>Delta - Delta 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" y="2011848"/>
            <a:ext cx="8077200" cy="176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pPr>
              <a:lnSpc>
                <a:spcPct val="90000"/>
              </a:lnSpc>
            </a:pPr>
            <a:endParaRPr lang="en-US" sz="9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1.Compare to Y-Y require more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insulation.</a:t>
            </a:r>
          </a:p>
          <a:p>
            <a:pPr lvl="1">
              <a:lnSpc>
                <a:spcPct val="90000"/>
              </a:lnSpc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Absence of star point i.e. fault may severe.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67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>
                <a:solidFill>
                  <a:schemeClr val="tx1"/>
                </a:solidFill>
              </a:rPr>
              <a:t>Star- D</a:t>
            </a:r>
            <a:r>
              <a:rPr lang="en-US" sz="3600" b="1" dirty="0" smtClean="0">
                <a:solidFill>
                  <a:schemeClr val="tx1"/>
                </a:solidFill>
              </a:rPr>
              <a:t>elta 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3217" y="5105400"/>
            <a:ext cx="80772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 to step down voltage i.e. end of transmission line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08" y="1371600"/>
            <a:ext cx="833379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753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>
                <a:solidFill>
                  <a:schemeClr val="tx1"/>
                </a:solidFill>
              </a:rPr>
              <a:t>Star- </a:t>
            </a:r>
            <a:r>
              <a:rPr lang="en-US" sz="3600" b="1" dirty="0" smtClean="0">
                <a:solidFill>
                  <a:schemeClr val="tx1"/>
                </a:solidFill>
              </a:rPr>
              <a:t>Delta 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" y="1424566"/>
            <a:ext cx="80772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dvantages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primary side is star connected.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Hence fewer number of turns are required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This makes the connection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economical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neutral available on the primary can be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earthed to avoid distortion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unbalanced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loads can be handled satisfactory. </a:t>
            </a:r>
            <a:r>
              <a:rPr lang="en-US" sz="2800" b="1" dirty="0"/>
              <a:t>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800" b="1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800" b="1" dirty="0" smtClean="0">
              <a:solidFill>
                <a:schemeClr val="folHlink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47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>
                <a:solidFill>
                  <a:schemeClr val="tx1"/>
                </a:solidFill>
              </a:rPr>
              <a:t>Star- </a:t>
            </a:r>
            <a:r>
              <a:rPr lang="en-US" sz="3600" b="1" dirty="0" smtClean="0">
                <a:solidFill>
                  <a:schemeClr val="tx1"/>
                </a:solidFill>
              </a:rPr>
              <a:t>Delta 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" y="1143000"/>
            <a:ext cx="80772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secondary voltage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not in phase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with the primary.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(30 ⁰ phase difference )</a:t>
            </a:r>
          </a:p>
          <a:p>
            <a:pPr>
              <a:lnSpc>
                <a:spcPct val="90000"/>
              </a:lnSpc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Hence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it is not possible to operate this connection in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parallel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with star-star or delta-delta connected transformer.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2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 smtClean="0">
                <a:solidFill>
                  <a:schemeClr val="tx1"/>
                </a:solidFill>
              </a:rPr>
              <a:t>Delta - </a:t>
            </a:r>
            <a:r>
              <a:rPr lang="en-US" sz="3600" b="1" dirty="0">
                <a:solidFill>
                  <a:schemeClr val="tx1"/>
                </a:solidFill>
              </a:rPr>
              <a:t>Star </a:t>
            </a:r>
            <a:r>
              <a:rPr lang="en-US" sz="3600" b="1" dirty="0" smtClean="0">
                <a:solidFill>
                  <a:schemeClr val="tx1"/>
                </a:solidFill>
              </a:rPr>
              <a:t>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3217" y="5105400"/>
            <a:ext cx="80772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connection is used to step up voltage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Beginning of high tension line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67" y="1371600"/>
            <a:ext cx="7913533" cy="350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90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 smtClean="0">
                <a:solidFill>
                  <a:schemeClr val="tx1"/>
                </a:solidFill>
              </a:rPr>
              <a:t>Delta - </a:t>
            </a:r>
            <a:r>
              <a:rPr lang="en-US" sz="3600" b="1" dirty="0">
                <a:solidFill>
                  <a:schemeClr val="tx1"/>
                </a:solidFill>
              </a:rPr>
              <a:t>Star </a:t>
            </a:r>
            <a:r>
              <a:rPr lang="en-US" sz="3600" b="1" dirty="0" smtClean="0">
                <a:solidFill>
                  <a:schemeClr val="tx1"/>
                </a:solidFill>
              </a:rPr>
              <a:t>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" y="1424566"/>
            <a:ext cx="80772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Features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secondary Phase voltage is 1/√3  times of line voltage.</a:t>
            </a:r>
          </a:p>
          <a:p>
            <a:pPr marL="457200" indent="-457200">
              <a:lnSpc>
                <a:spcPct val="90000"/>
              </a:lnSpc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neutral in secondary can be grounded for 3 phase 4 wire system.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endParaRPr lang="en-US" sz="2800" b="1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Neutral shifting and 3</a:t>
            </a:r>
            <a:r>
              <a:rPr lang="en-US" sz="2800" b="1" baseline="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harmonics are there.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endParaRPr lang="en-US" sz="2800" b="1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Phase shift of 30⁰ between secondary and primary currents and voltages.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57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20451659"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4" y="37650"/>
            <a:ext cx="9027716" cy="67441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95400" y="2362200"/>
            <a:ext cx="6400800" cy="1752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1270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PHASE TRANSFORMERS</a:t>
            </a:r>
            <a:endParaRPr lang="en-US" sz="4400" b="1" dirty="0">
              <a:ln w="12700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1138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734542" y="360218"/>
            <a:ext cx="563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THREE PHASE SYSTEM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BASICS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9812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Line voltage 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voltage between lines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Phase voltage Vph= voltage between a line and neutral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10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734542" y="360218"/>
            <a:ext cx="563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THREE PHASE SYSTEM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BALANCED STAR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3429000" cy="27109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38600" y="19050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Line Voltage,                        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=√3Vph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Line current, 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Iph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6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734542" y="360218"/>
            <a:ext cx="563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THREE PHASE SYSTEM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BALANCED DELTA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54" b="4198"/>
          <a:stretch/>
        </p:blipFill>
        <p:spPr>
          <a:xfrm>
            <a:off x="152400" y="2027222"/>
            <a:ext cx="4481381" cy="31238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38600" y="1981200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Line Voltage 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Vph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Line current 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√3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Iph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38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3" y="360218"/>
            <a:ext cx="6876058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THREE PHASE TRANSFORMERS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094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Almost all major generation &amp; Distribution Systems in the world are three phase ac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Three phase transformers play an important role in these </a:t>
            </a:r>
            <a:r>
              <a:rPr lang="en-US" sz="28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 phase transformers can be constructed from</a:t>
            </a:r>
          </a:p>
          <a:p>
            <a:pPr marL="971550" lvl="1" indent="-514350">
              <a:lnSpc>
                <a:spcPct val="90000"/>
              </a:lnSpc>
              <a:buAutoNum type="alphaLcParenBoth"/>
            </a:pP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single phase </a:t>
            </a: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transformers</a:t>
            </a:r>
          </a:p>
          <a:p>
            <a:pPr marL="971550" lvl="1" indent="-514350">
              <a:lnSpc>
                <a:spcPct val="90000"/>
              </a:lnSpc>
              <a:buAutoNum type="alphaLcParenBoth"/>
            </a:pPr>
            <a:endParaRPr lang="en-US" sz="9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(b) 2 single </a:t>
            </a: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phase transformers</a:t>
            </a:r>
          </a:p>
          <a:p>
            <a:pPr lvl="1">
              <a:lnSpc>
                <a:spcPct val="90000"/>
              </a:lnSpc>
            </a:pP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(c ) </a:t>
            </a: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using a common core for three phase windings</a:t>
            </a:r>
            <a:endParaRPr lang="en-US" sz="28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64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3 phase Transformer connections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30654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By connecting three single phase transformers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Star- Star connection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Delta- Delta connection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 – Delta connection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Delta – Star connection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" y="4800600"/>
            <a:ext cx="7686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154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>
                <a:solidFill>
                  <a:schemeClr val="tx1"/>
                </a:solidFill>
              </a:rPr>
              <a:t>Star- Star </a:t>
            </a:r>
            <a:r>
              <a:rPr lang="en-US" sz="3600" b="1" dirty="0" smtClean="0">
                <a:solidFill>
                  <a:schemeClr val="tx1"/>
                </a:solidFill>
              </a:rPr>
              <a:t>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42" y="1371600"/>
            <a:ext cx="844275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23217" y="5105400"/>
            <a:ext cx="80772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connection satisfactory only in balanced load otherwise neutral point will be shifted.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51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0084" y="37650"/>
            <a:ext cx="9027716" cy="6744150"/>
            <a:chOff x="40084" y="37650"/>
            <a:chExt cx="9027716" cy="67441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4" y="37650"/>
              <a:ext cx="9027716" cy="67441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084" y="1143000"/>
              <a:ext cx="9027716" cy="5029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912" y="152400"/>
            <a:ext cx="75708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n-US" sz="3600" b="1" dirty="0">
                <a:solidFill>
                  <a:schemeClr val="tx1"/>
                </a:solidFill>
              </a:rPr>
              <a:t>Star- Star </a:t>
            </a:r>
            <a:r>
              <a:rPr lang="en-US" sz="3600" b="1" dirty="0" smtClean="0">
                <a:solidFill>
                  <a:schemeClr val="tx1"/>
                </a:solidFill>
              </a:rPr>
              <a:t>connection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600200"/>
            <a:ext cx="8077200" cy="480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" y="1424566"/>
            <a:ext cx="8077200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1.Requires less turns per winding i.e. cheaper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Phase voltage is 1/√3  times of line voltage</a:t>
            </a:r>
          </a:p>
          <a:p>
            <a:pPr>
              <a:lnSpc>
                <a:spcPct val="90000"/>
              </a:lnSpc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2.Cross section of winding is large i.e. stronger to                               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bear stress during short circuit</a:t>
            </a:r>
          </a:p>
          <a:p>
            <a:pPr>
              <a:lnSpc>
                <a:spcPct val="90000"/>
              </a:lnSpc>
            </a:pP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Line current is equal to phase current</a:t>
            </a:r>
          </a:p>
          <a:p>
            <a:pPr>
              <a:lnSpc>
                <a:spcPct val="90000"/>
              </a:lnSpc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Less dielectric strength in insulating materials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phase voltage is less</a:t>
            </a: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93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543</Words>
  <Application>Microsoft Office PowerPoint</Application>
  <PresentationFormat>On-screen Show (4:3)</PresentationFormat>
  <Paragraphs>117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ARRDEKTA INSTITUTE OF TECHNOLOGY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Tiju Baby</dc:creator>
  <cp:lastModifiedBy>YUVRAJSINH</cp:lastModifiedBy>
  <cp:revision>32</cp:revision>
  <dcterms:created xsi:type="dcterms:W3CDTF">2006-08-16T00:00:00Z</dcterms:created>
  <dcterms:modified xsi:type="dcterms:W3CDTF">2013-12-20T02:27:06Z</dcterms:modified>
</cp:coreProperties>
</file>